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drawings/drawing3.xml" ContentType="application/vnd.openxmlformats-officedocument.drawingml.chartshapes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9.xml" ContentType="application/vnd.openxmlformats-officedocument.presentationml.notesSlid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0.xml" ContentType="application/vnd.openxmlformats-officedocument.presentationml.notesSlid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Ex1.xml" ContentType="application/vnd.ms-office.chartex+xml"/>
  <Override PartName="/ppt/charts/style8.xml" ContentType="application/vnd.ms-office.chartstyle+xml"/>
  <Override PartName="/ppt/charts/colors8.xml" ContentType="application/vnd.ms-office.chartcolorstyle+xml"/>
  <Override PartName="/ppt/notesSlides/notesSlide11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notesSlides/notesSlide12.xml" ContentType="application/vnd.openxmlformats-officedocument.presentationml.notesSlide+xml"/>
  <Override PartName="/ppt/charts/chart12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Ex2.xml" ContentType="application/vnd.ms-office.chartex+xml"/>
  <Override PartName="/ppt/charts/style12.xml" ContentType="application/vnd.ms-office.chartstyle+xml"/>
  <Override PartName="/ppt/charts/colors12.xml" ContentType="application/vnd.ms-office.chartcolorstyle+xml"/>
  <Override PartName="/ppt/charts/chartEx3.xml" ContentType="application/vnd.ms-office.chartex+xml"/>
  <Override PartName="/ppt/charts/style13.xml" ContentType="application/vnd.ms-office.chartstyle+xml"/>
  <Override PartName="/ppt/charts/colors13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58" r:id="rId5"/>
    <p:sldId id="260" r:id="rId6"/>
    <p:sldId id="261" r:id="rId7"/>
    <p:sldId id="265" r:id="rId8"/>
    <p:sldId id="262" r:id="rId9"/>
    <p:sldId id="266" r:id="rId10"/>
    <p:sldId id="267" r:id="rId11"/>
    <p:sldId id="268" r:id="rId12"/>
    <p:sldId id="269" r:id="rId13"/>
    <p:sldId id="264" r:id="rId14"/>
    <p:sldId id="270" r:id="rId15"/>
  </p:sldIdLst>
  <p:sldSz cx="14630400" cy="8229600"/>
  <p:notesSz cx="8229600" cy="14630400"/>
  <p:embeddedFontLst>
    <p:embeddedFont>
      <p:font typeface="Britannic Bold" panose="020B0903060703020204" pitchFamily="34" charset="0"/>
      <p:regular r:id="rId17"/>
    </p:embeddedFont>
    <p:embeddedFont>
      <p:font typeface="Epilogue" panose="020B0604020202020204" charset="0"/>
      <p:regular r:id="rId18"/>
    </p:embeddedFont>
    <p:embeddedFont>
      <p:font typeface="Fraunces Medium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032E87-5386-401C-B13E-6B72AD974AF9}" v="3" dt="2024-11-23T12:24:23.6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ndini Mishra" userId="db9368d248c2f8f2" providerId="LiveId" clId="{FF032E87-5386-401C-B13E-6B72AD974AF9}"/>
    <pc:docChg chg="custSel modSld sldOrd">
      <pc:chgData name="Nandini Mishra" userId="db9368d248c2f8f2" providerId="LiveId" clId="{FF032E87-5386-401C-B13E-6B72AD974AF9}" dt="2024-11-23T12:24:27.791" v="53" actId="14100"/>
      <pc:docMkLst>
        <pc:docMk/>
      </pc:docMkLst>
      <pc:sldChg chg="modSp mod ord">
        <pc:chgData name="Nandini Mishra" userId="db9368d248c2f8f2" providerId="LiveId" clId="{FF032E87-5386-401C-B13E-6B72AD974AF9}" dt="2024-11-23T12:21:55.943" v="10"/>
        <pc:sldMkLst>
          <pc:docMk/>
          <pc:sldMk cId="0" sldId="257"/>
        </pc:sldMkLst>
        <pc:spChg chg="mod">
          <ac:chgData name="Nandini Mishra" userId="db9368d248c2f8f2" providerId="LiveId" clId="{FF032E87-5386-401C-B13E-6B72AD974AF9}" dt="2024-11-23T12:15:26.625" v="6" actId="20577"/>
          <ac:spMkLst>
            <pc:docMk/>
            <pc:sldMk cId="0" sldId="257"/>
            <ac:spMk id="6" creationId="{00000000-0000-0000-0000-000000000000}"/>
          </ac:spMkLst>
        </pc:spChg>
      </pc:sldChg>
      <pc:sldChg chg="addSp modSp mod">
        <pc:chgData name="Nandini Mishra" userId="db9368d248c2f8f2" providerId="LiveId" clId="{FF032E87-5386-401C-B13E-6B72AD974AF9}" dt="2024-11-23T12:24:27.791" v="53" actId="14100"/>
        <pc:sldMkLst>
          <pc:docMk/>
          <pc:sldMk cId="0" sldId="262"/>
        </pc:sldMkLst>
        <pc:spChg chg="add mod">
          <ac:chgData name="Nandini Mishra" userId="db9368d248c2f8f2" providerId="LiveId" clId="{FF032E87-5386-401C-B13E-6B72AD974AF9}" dt="2024-11-23T12:24:27.791" v="53" actId="14100"/>
          <ac:spMkLst>
            <pc:docMk/>
            <pc:sldMk cId="0" sldId="262"/>
            <ac:spMk id="31" creationId="{55BFDF90-F135-CE8F-CF5A-B87680C4CB35}"/>
          </ac:spMkLst>
        </pc:spChg>
      </pc:sldChg>
      <pc:sldChg chg="addSp delSp modSp mod">
        <pc:chgData name="Nandini Mishra" userId="db9368d248c2f8f2" providerId="LiveId" clId="{FF032E87-5386-401C-B13E-6B72AD974AF9}" dt="2024-11-23T12:23:32.727" v="51" actId="20577"/>
        <pc:sldMkLst>
          <pc:docMk/>
          <pc:sldMk cId="779110912" sldId="265"/>
        </pc:sldMkLst>
        <pc:spChg chg="add del mod">
          <ac:chgData name="Nandini Mishra" userId="db9368d248c2f8f2" providerId="LiveId" clId="{FF032E87-5386-401C-B13E-6B72AD974AF9}" dt="2024-11-23T12:22:20.501" v="14" actId="478"/>
          <ac:spMkLst>
            <pc:docMk/>
            <pc:sldMk cId="779110912" sldId="265"/>
            <ac:spMk id="10" creationId="{61B75A15-F240-1A8C-388A-734C93FA460A}"/>
          </ac:spMkLst>
        </pc:spChg>
        <pc:spChg chg="add mod">
          <ac:chgData name="Nandini Mishra" userId="db9368d248c2f8f2" providerId="LiveId" clId="{FF032E87-5386-401C-B13E-6B72AD974AF9}" dt="2024-11-23T12:23:32.727" v="51" actId="20577"/>
          <ac:spMkLst>
            <pc:docMk/>
            <pc:sldMk cId="779110912" sldId="265"/>
            <ac:spMk id="11" creationId="{6BD45380-7832-8161-68E6-097212D687C5}"/>
          </ac:spMkLst>
        </pc:spChg>
        <pc:spChg chg="mod">
          <ac:chgData name="Nandini Mishra" userId="db9368d248c2f8f2" providerId="LiveId" clId="{FF032E87-5386-401C-B13E-6B72AD974AF9}" dt="2024-11-23T12:22:35.073" v="15" actId="20577"/>
          <ac:spMkLst>
            <pc:docMk/>
            <pc:sldMk cId="779110912" sldId="265"/>
            <ac:spMk id="24" creationId="{9129B23C-409B-9ADE-A839-D9F89BB209E5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andi\Downloads\Road%20Accident%20Data%20(1)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andi\Downloads\Road%20Accident%20Data%20(1)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nandi\Downloads\Road%20Accident%20Data%20(1).xlsx" TargetMode="Externa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andi\Downloads\Road%20Accident%20Data%20(1)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andi\Downloads\Road%20Accident%20Data%20(1)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oleObject" Target="file:///C:\Users\nandi\Downloads\Road%20Accident%20Data%20(1)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andi\Downloads\Road%20Accident%20Data%20(1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andi\Downloads\Road%20Accident%20Data%20(1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andi\Downloads\Road%20Accident%20Data%20(1)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andi\Downloads\Road%20Accident%20Data%20(1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andi\Downloads\Road%20Accident%20Data%20(1)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andi\Downloads\Road%20Accident%20Data%20(1)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oleObject" Target="file:///C:\Users\nandi\Downloads\Road%20Accident%20Data%20(1).xlsx" TargetMode="External"/></Relationships>
</file>

<file path=ppt/charts/_rels/chartEx2.xml.rels><?xml version="1.0" encoding="UTF-8" standalone="yes"?>
<Relationships xmlns="http://schemas.openxmlformats.org/package/2006/relationships"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microsoft.com/office/2011/relationships/chartStyle" Target="style13.xml"/><Relationship Id="rId1" Type="http://schemas.openxmlformats.org/officeDocument/2006/relationships/oleObject" Target="file:///C:\Users\nandi\Downloads\Road%20Accident%20Data%20(1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351918175934913"/>
          <c:y val="6.7248505696366782E-3"/>
          <c:w val="0.75280925925925923"/>
          <c:h val="0.99327500000000002"/>
        </c:manualLayout>
      </c:layout>
      <c:doughnut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shade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2BB-4498-A122-1279453F1808}"/>
              </c:ext>
            </c:extLst>
          </c:dPt>
          <c:dPt>
            <c:idx val="1"/>
            <c:bubble3D val="0"/>
            <c:spPr>
              <a:solidFill>
                <a:schemeClr val="accent5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2BB-4498-A122-1279453F1808}"/>
              </c:ext>
            </c:extLst>
          </c:dPt>
          <c:dPt>
            <c:idx val="2"/>
            <c:bubble3D val="0"/>
            <c:spPr>
              <a:solidFill>
                <a:schemeClr val="bg2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2BB-4498-A122-1279453F1808}"/>
              </c:ext>
            </c:extLst>
          </c:dPt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2BB-4498-A122-1279453F1808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2BB-4498-A122-1279453F1808}"/>
                </c:ext>
              </c:extLst>
            </c:dLbl>
            <c:spPr>
              <a:noFill/>
              <a:ln>
                <a:solidFill>
                  <a:schemeClr val="bg1"/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Sheet4!$E$4:$E$6</c:f>
              <c:strCache>
                <c:ptCount val="3"/>
                <c:pt idx="0">
                  <c:v>Fatal Severity</c:v>
                </c:pt>
                <c:pt idx="1">
                  <c:v>Fatal </c:v>
                </c:pt>
                <c:pt idx="2">
                  <c:v>other</c:v>
                </c:pt>
              </c:strCache>
            </c:strRef>
          </c:cat>
          <c:val>
            <c:numRef>
              <c:f>Sheet4!$F$4:$F$6</c:f>
              <c:numCache>
                <c:formatCode>0.00%</c:formatCode>
                <c:ptCount val="3"/>
                <c:pt idx="1">
                  <c:v>1.7074157120533739E-2</c:v>
                </c:pt>
                <c:pt idx="2">
                  <c:v>0.98292584287946627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2BB-4498-A122-1279453F18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985892388451443"/>
          <c:y val="2.5428331875182269E-2"/>
          <c:w val="0.83302996500437443"/>
          <c:h val="0.79684937110133969"/>
        </c:manualLayout>
      </c:layout>
      <c:scatterChart>
        <c:scatterStyle val="smoothMarker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axId val="131671552"/>
        <c:axId val="93961392"/>
      </c:scatterChart>
      <c:valAx>
        <c:axId val="1316715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3961392"/>
        <c:crosses val="autoZero"/>
        <c:crossBetween val="midCat"/>
      </c:valAx>
      <c:valAx>
        <c:axId val="93961392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131671552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[Road Accident Data (1).xlsx]road type!PivotTable1</c:name>
    <c:fmtId val="48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4344706911636046"/>
          <c:y val="3.621679406862463E-2"/>
          <c:w val="0.84187901950852639"/>
          <c:h val="0.6186370968415582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'road type'!$B$1</c:f>
              <c:strCache>
                <c:ptCount val="1"/>
                <c:pt idx="0">
                  <c:v>Total</c:v>
                </c:pt>
              </c:strCache>
            </c:strRef>
          </c:tx>
          <c:spPr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cat>
            <c:strRef>
              <c:f>'road type'!$A$2:$A$7</c:f>
              <c:strCache>
                <c:ptCount val="5"/>
                <c:pt idx="0">
                  <c:v>Dual carriageway</c:v>
                </c:pt>
                <c:pt idx="1">
                  <c:v>One way street</c:v>
                </c:pt>
                <c:pt idx="2">
                  <c:v>Roundabout</c:v>
                </c:pt>
                <c:pt idx="3">
                  <c:v>Single carriageway</c:v>
                </c:pt>
                <c:pt idx="4">
                  <c:v>Slip road</c:v>
                </c:pt>
              </c:strCache>
            </c:strRef>
          </c:cat>
          <c:val>
            <c:numRef>
              <c:f>'road type'!$B$2:$B$7</c:f>
              <c:numCache>
                <c:formatCode>0.00%</c:formatCode>
                <c:ptCount val="5"/>
                <c:pt idx="0">
                  <c:v>0.16195710185064982</c:v>
                </c:pt>
                <c:pt idx="1">
                  <c:v>1.7763641871132458E-2</c:v>
                </c:pt>
                <c:pt idx="2">
                  <c:v>6.4496276102143951E-2</c:v>
                </c:pt>
                <c:pt idx="3">
                  <c:v>0.74453435650371913</c:v>
                </c:pt>
                <c:pt idx="4">
                  <c:v>1.1248623672354687E-2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CB-434C-BC4C-219E63D167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58171728"/>
        <c:axId val="458169808"/>
      </c:barChart>
      <c:catAx>
        <c:axId val="458171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8169808"/>
        <c:crosses val="autoZero"/>
        <c:auto val="1"/>
        <c:lblAlgn val="ctr"/>
        <c:lblOffset val="100"/>
        <c:noMultiLvlLbl val="0"/>
      </c:catAx>
      <c:valAx>
        <c:axId val="458169808"/>
        <c:scaling>
          <c:orientation val="minMax"/>
        </c:scaling>
        <c:delete val="0"/>
        <c:axPos val="l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817172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351918175934913"/>
          <c:y val="6.7248505696366782E-3"/>
          <c:w val="0.75280925925925923"/>
          <c:h val="0.99327500000000002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702931064494063"/>
          <c:y val="0.12756020675036561"/>
          <c:w val="0.74129629629629634"/>
          <c:h val="0.74129629629629634"/>
        </c:manualLayout>
      </c:layout>
      <c:doughnut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E6B-4733-A7EF-BA133B5917EF}"/>
              </c:ext>
            </c:extLst>
          </c:dPt>
          <c:dPt>
            <c:idx val="1"/>
            <c:bubble3D val="0"/>
            <c:spPr>
              <a:solidFill>
                <a:schemeClr val="accent5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E6B-4733-A7EF-BA133B5917EF}"/>
              </c:ext>
            </c:extLst>
          </c:dPt>
          <c:dPt>
            <c:idx val="2"/>
            <c:bubble3D val="0"/>
            <c:spPr>
              <a:solidFill>
                <a:schemeClr val="bg2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E6B-4733-A7EF-BA133B5917EF}"/>
              </c:ext>
            </c:extLst>
          </c:dPt>
          <c:cat>
            <c:strRef>
              <c:f>Sheet4!$E$10:$E$12</c:f>
              <c:strCache>
                <c:ptCount val="3"/>
                <c:pt idx="0">
                  <c:v>Serious Severity</c:v>
                </c:pt>
                <c:pt idx="1">
                  <c:v>serious</c:v>
                </c:pt>
                <c:pt idx="2">
                  <c:v>other</c:v>
                </c:pt>
              </c:strCache>
            </c:strRef>
          </c:cat>
          <c:val>
            <c:numRef>
              <c:f>Sheet4!$F$10:$F$12</c:f>
              <c:numCache>
                <c:formatCode>0.00%</c:formatCode>
                <c:ptCount val="3"/>
                <c:pt idx="1">
                  <c:v>0.14193446491003461</c:v>
                </c:pt>
                <c:pt idx="2">
                  <c:v>0.85806553508996541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E6B-4733-A7EF-BA133B5917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.25344840410960146"/>
          <c:w val="0.69415237725727685"/>
          <c:h val="0.74655159589039854"/>
        </c:manualLayout>
      </c:layout>
      <c:doughnutChart>
        <c:varyColors val="1"/>
        <c:ser>
          <c:idx val="0"/>
          <c:order val="0"/>
          <c:spPr>
            <a:solidFill>
              <a:schemeClr val="bg2">
                <a:lumMod val="50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bg2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A8B-4D11-A224-A515A066B18B}"/>
              </c:ext>
            </c:extLst>
          </c:dPt>
          <c:dPt>
            <c:idx val="1"/>
            <c:bubble3D val="0"/>
            <c:spPr>
              <a:solidFill>
                <a:schemeClr val="accent5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A8B-4D11-A224-A515A066B18B}"/>
              </c:ext>
            </c:extLst>
          </c:dPt>
          <c:dPt>
            <c:idx val="2"/>
            <c:bubble3D val="0"/>
            <c:spPr>
              <a:solidFill>
                <a:schemeClr val="bg2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A8B-4D11-A224-A515A066B18B}"/>
              </c:ext>
            </c:extLst>
          </c:dPt>
          <c:cat>
            <c:strRef>
              <c:f>Sheet4!$E$19:$E$21</c:f>
              <c:strCache>
                <c:ptCount val="3"/>
                <c:pt idx="0">
                  <c:v>Slight Severity</c:v>
                </c:pt>
                <c:pt idx="1">
                  <c:v>Slight</c:v>
                </c:pt>
                <c:pt idx="2">
                  <c:v>other</c:v>
                </c:pt>
              </c:strCache>
            </c:strRef>
          </c:cat>
          <c:val>
            <c:numRef>
              <c:f>Sheet4!$F$19:$F$21</c:f>
              <c:numCache>
                <c:formatCode>0.00%</c:formatCode>
                <c:ptCount val="3"/>
                <c:pt idx="1">
                  <c:v>0.84099137796943169</c:v>
                </c:pt>
                <c:pt idx="2">
                  <c:v>0.15900862203056834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A8B-4D11-A224-A515A066B1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351918175934913"/>
          <c:y val="6.7248505696366782E-3"/>
          <c:w val="0.75280925925925923"/>
          <c:h val="0.99327500000000002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6955380577427822E-2"/>
          <c:y val="0.24436090225563906"/>
          <c:w val="0.87129858767654045"/>
          <c:h val="0.62986600359165645"/>
        </c:manualLayout>
      </c:layout>
      <c:lineChart>
        <c:grouping val="standard"/>
        <c:varyColors val="0"/>
        <c:ser>
          <c:idx val="0"/>
          <c:order val="0"/>
          <c:tx>
            <c:strRef>
              <c:f>'montly trend'!$I$4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'montly trend'!$H$5:$H$16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'montly trend'!$I$5:$I$16</c:f>
              <c:numCache>
                <c:formatCode>General</c:formatCode>
                <c:ptCount val="12"/>
                <c:pt idx="0">
                  <c:v>17643</c:v>
                </c:pt>
                <c:pt idx="1">
                  <c:v>14259</c:v>
                </c:pt>
                <c:pt idx="2">
                  <c:v>17365</c:v>
                </c:pt>
                <c:pt idx="3">
                  <c:v>16899</c:v>
                </c:pt>
                <c:pt idx="4">
                  <c:v>18324</c:v>
                </c:pt>
                <c:pt idx="5">
                  <c:v>18298</c:v>
                </c:pt>
                <c:pt idx="6">
                  <c:v>19240</c:v>
                </c:pt>
                <c:pt idx="7">
                  <c:v>18442</c:v>
                </c:pt>
                <c:pt idx="8">
                  <c:v>18076</c:v>
                </c:pt>
                <c:pt idx="9">
                  <c:v>19666</c:v>
                </c:pt>
                <c:pt idx="10">
                  <c:v>20440</c:v>
                </c:pt>
                <c:pt idx="11">
                  <c:v>18171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A4-475B-9D6D-6B3214A53AB4}"/>
            </c:ext>
          </c:extLst>
        </c:ser>
        <c:ser>
          <c:idx val="1"/>
          <c:order val="1"/>
          <c:tx>
            <c:strRef>
              <c:f>'montly trend'!$J$4</c:f>
              <c:strCache>
                <c:ptCount val="1"/>
                <c:pt idx="0">
                  <c:v>2022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'montly trend'!$H$5:$H$16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'montly trend'!$J$5:$J$16</c:f>
              <c:numCache>
                <c:formatCode>General</c:formatCode>
                <c:ptCount val="12"/>
                <c:pt idx="0">
                  <c:v>12832</c:v>
                </c:pt>
                <c:pt idx="1">
                  <c:v>14450</c:v>
                </c:pt>
                <c:pt idx="2">
                  <c:v>16239</c:v>
                </c:pt>
                <c:pt idx="3">
                  <c:v>15483</c:v>
                </c:pt>
                <c:pt idx="4">
                  <c:v>16518</c:v>
                </c:pt>
                <c:pt idx="5">
                  <c:v>16909</c:v>
                </c:pt>
                <c:pt idx="6">
                  <c:v>16905</c:v>
                </c:pt>
                <c:pt idx="7">
                  <c:v>16446</c:v>
                </c:pt>
                <c:pt idx="8">
                  <c:v>17132</c:v>
                </c:pt>
                <c:pt idx="9">
                  <c:v>17872</c:v>
                </c:pt>
                <c:pt idx="10">
                  <c:v>18033</c:v>
                </c:pt>
                <c:pt idx="11">
                  <c:v>12862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FA4-475B-9D6D-6B3214A53A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57822975"/>
        <c:axId val="657824415"/>
      </c:lineChart>
      <c:catAx>
        <c:axId val="6578229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7824415"/>
        <c:crosses val="autoZero"/>
        <c:auto val="1"/>
        <c:lblAlgn val="ctr"/>
        <c:lblOffset val="100"/>
        <c:noMultiLvlLbl val="0"/>
      </c:catAx>
      <c:valAx>
        <c:axId val="6578244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78229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2473364618308105"/>
          <c:y val="4.2170891403287919E-2"/>
          <c:w val="0.26926613045240516"/>
          <c:h val="0.1064261186303063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accent4">
                  <a:lumMod val="40000"/>
                  <a:lumOff val="6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351918175934913"/>
          <c:y val="6.7248505696366782E-3"/>
          <c:w val="0.75280925925925923"/>
          <c:h val="0.99327500000000002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985892388451443"/>
          <c:y val="2.5428331875182269E-2"/>
          <c:w val="0.83302996500437443"/>
          <c:h val="0.79684937110133969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4">
                  <a:lumMod val="20000"/>
                  <a:lumOff val="80000"/>
                </a:schemeClr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chemeClr val="bg1"/>
              </a:solidFill>
              <a:ln w="31750">
                <a:solidFill>
                  <a:schemeClr val="bg1"/>
                </a:solidFill>
              </a:ln>
              <a:effectLst/>
            </c:spPr>
          </c:marker>
          <c:dPt>
            <c:idx val="3"/>
            <c:marker>
              <c:symbol val="circle"/>
              <c:size val="7"/>
              <c:spPr>
                <a:solidFill>
                  <a:sysClr val="window" lastClr="FFFFFF"/>
                </a:solidFill>
                <a:ln w="3175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C42E-4292-8B72-529118B94E2E}"/>
              </c:ext>
            </c:extLst>
          </c:dPt>
          <c:xVal>
            <c:numRef>
              <c:f>speed!$L$5:$L$12</c:f>
              <c:numCache>
                <c:formatCode>General</c:formatCode>
                <c:ptCount val="8"/>
                <c:pt idx="0">
                  <c:v>10</c:v>
                </c:pt>
                <c:pt idx="1">
                  <c:v>15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</c:numCache>
            </c:numRef>
          </c:xVal>
          <c:yVal>
            <c:numRef>
              <c:f>speed!$M$5:$M$12</c:f>
              <c:numCache>
                <c:formatCode>0.00%</c:formatCode>
                <c:ptCount val="8"/>
                <c:pt idx="0">
                  <c:v>9.5720572504744155E-6</c:v>
                </c:pt>
                <c:pt idx="1">
                  <c:v>7.1790429378558112E-6</c:v>
                </c:pt>
                <c:pt idx="2">
                  <c:v>8.2558993785341837E-3</c:v>
                </c:pt>
                <c:pt idx="3">
                  <c:v>0.61121892970041858</c:v>
                </c:pt>
                <c:pt idx="4">
                  <c:v>8.9017739415099439E-2</c:v>
                </c:pt>
                <c:pt idx="5">
                  <c:v>3.6787809027885796E-2</c:v>
                </c:pt>
                <c:pt idx="6">
                  <c:v>0.17086600794959356</c:v>
                </c:pt>
                <c:pt idx="7">
                  <c:v>8.3836863428280159E-2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42E-4292-8B72-529118B94E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1671552"/>
        <c:axId val="93961392"/>
      </c:scatterChart>
      <c:valAx>
        <c:axId val="131671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9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961392"/>
        <c:crosses val="autoZero"/>
        <c:crossBetween val="midCat"/>
      </c:valAx>
      <c:valAx>
        <c:axId val="93961392"/>
        <c:scaling>
          <c:orientation val="minMax"/>
        </c:scaling>
        <c:delete val="0"/>
        <c:axPos val="l"/>
        <c:numFmt formatCode="0.0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671552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351918175934913"/>
          <c:y val="6.7248505696366782E-3"/>
          <c:w val="0.75280925925925923"/>
          <c:h val="0.99327500000000002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351918175934913"/>
          <c:y val="6.7248505696366782E-3"/>
          <c:w val="0.75280925925925923"/>
          <c:h val="0.99327500000000002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'road surface area'!$A$9:$A$11</cx:f>
        <cx:lvl ptCount="3">
          <cx:pt idx="0">Dry</cx:pt>
          <cx:pt idx="1">Wet </cx:pt>
          <cx:pt idx="2">Snow_ice</cx:pt>
        </cx:lvl>
      </cx:strDim>
      <cx:numDim type="val">
        <cx:f>'road surface area'!$B$9:$B$11</cx:f>
        <cx:lvl ptCount="3" formatCode="0.00%">
          <cx:pt idx="0">0.66935018335900276</cx:pt>
          <cx:pt idx="1">0.276082848088683</cx:pt>
          <cx:pt idx="2">0.054566968552314202</cx:pt>
        </cx:lvl>
      </cx:numDim>
    </cx:data>
  </cx:chartData>
  <cx:chart>
    <cx:plotArea>
      <cx:plotAreaRegion>
        <cx:plotSurface>
          <cx:spPr>
            <a:noFill/>
          </cx:spPr>
        </cx:plotSurface>
        <cx:series layoutId="funnel" uniqueId="{AF0A6A33-5662-424E-9716-A2E17E4694B7}">
          <cx:spPr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cx:spPr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>
                    <a:solidFill>
                      <a:schemeClr val="tx1"/>
                    </a:solidFill>
                  </a:defRPr>
                </a:pPr>
                <a:endParaRPr lang="en-US" sz="900" b="0" i="0" u="none" strike="noStrike" baseline="0">
                  <a:solidFill>
                    <a:schemeClr val="tx1"/>
                  </a:solidFill>
                  <a:latin typeface="Calibri" panose="020F0502020204030204"/>
                </a:endParaRPr>
              </a:p>
            </cx:txPr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>
                <a:solidFill>
                  <a:schemeClr val="bg1"/>
                </a:solidFill>
              </a:defRPr>
            </a:pPr>
            <a:endParaRPr lang="en-US" sz="900" b="0" i="0" u="none" strike="noStrike" baseline="0">
              <a:solidFill>
                <a:schemeClr val="bg1"/>
              </a:solidFill>
              <a:latin typeface="Calibri" panose="020F0502020204030204"/>
            </a:endParaRPr>
          </a:p>
        </cx:txPr>
      </cx:axis>
    </cx:plotArea>
  </cx:chart>
  <cx:spPr>
    <a:noFill/>
    <a:ln>
      <a:noFill/>
    </a:ln>
  </cx:spPr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>
    <cx:plotArea>
      <cx:plotAreaRegion>
        <cx:plotSurface>
          <cx:spPr>
            <a:noFill/>
          </cx:spPr>
        </cx:plotSurface>
      </cx:plotAreaRegion>
    </cx:plotArea>
  </cx:chart>
  <cx:spPr>
    <a:noFill/>
    <a:ln>
      <a:noFill/>
    </a:ln>
  </cx:spPr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condition!$D$12:$D$13</cx:f>
        <cx:lvl ptCount="2">
          <cx:pt idx="0">Daylight</cx:pt>
          <cx:pt idx="1">Dark</cx:pt>
        </cx:lvl>
      </cx:strDim>
      <cx:numDim type="size">
        <cx:f>condition!$E$12:$E$13</cx:f>
        <cx:lvl ptCount="2" formatCode="0.00%">
          <cx:pt idx="0">0.72978082381910725</cx:pt>
          <cx:pt idx="1">0.27021917618089275</cx:pt>
        </cx:lvl>
      </cx:numDim>
    </cx:data>
  </cx:chartData>
  <cx:chart>
    <cx:plotArea>
      <cx:plotAreaRegion>
        <cx:series layoutId="treemap" uniqueId="{5C9D23B0-5807-47F5-8C54-F500D25DAC37}">
          <cx:dataLabels pos="inEnd"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>
              <a:solidFill>
                <a:schemeClr val="bg1"/>
              </a:solidFill>
            </a:defRPr>
          </a:pPr>
          <a:endParaRPr lang="en-US" sz="900" b="0" i="0" u="none" strike="noStrike" baseline="0">
            <a:solidFill>
              <a:schemeClr val="bg1"/>
            </a:solidFill>
            <a:latin typeface="Calibri" panose="020F0502020204030204"/>
          </a:endParaRPr>
        </a:p>
      </cx:txPr>
    </cx:legend>
  </cx:chart>
  <cx:spPr>
    <a:noFill/>
    <a:ln>
      <a:noFill/>
    </a:ln>
  </cx:spPr>
</cx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8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9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lt1"/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0.37712</cdr:x>
      <cdr:y>0.38439</cdr:y>
    </cdr:from>
    <cdr:to>
      <cdr:x>1</cdr:x>
      <cdr:y>0.79915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41D471CC-6CCD-88AF-E7A2-5C703C7461D3}"/>
            </a:ext>
          </a:extLst>
        </cdr:cNvPr>
        <cdr:cNvSpPr txBox="1"/>
      </cdr:nvSpPr>
      <cdr:spPr>
        <a:xfrm xmlns:a="http://schemas.openxmlformats.org/drawingml/2006/main">
          <a:off x="872992" y="812886"/>
          <a:ext cx="1441918" cy="877096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vert="horz" wrap="square" rtlCol="0" anchor="t" anchorCtr="0"/>
        <a:lstStyle xmlns:a="http://schemas.openxmlformats.org/drawingml/2006/main"/>
        <a:p xmlns:a="http://schemas.openxmlformats.org/drawingml/2006/main">
          <a:fld id="{4CD4F363-7F5F-446D-837E-FC8A241EF996}" type="TxLink">
            <a:rPr lang="en-US" sz="1200" b="0" i="0" u="none" strike="noStrike" kern="1200">
              <a:solidFill>
                <a:schemeClr val="bg1">
                  <a:alpha val="90000"/>
                </a:schemeClr>
              </a:solidFill>
              <a:latin typeface="Calibri"/>
              <a:ea typeface="Calibri"/>
              <a:cs typeface="Calibri"/>
            </a:rPr>
            <a:pPr/>
            <a:t>1.71%</a:t>
          </a:fld>
          <a:endParaRPr lang="en-IN" sz="1100" kern="1200" dirty="0">
            <a:solidFill>
              <a:schemeClr val="bg1">
                <a:alpha val="90000"/>
              </a:schemeClr>
            </a:solidFill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0.35738</cdr:x>
      <cdr:y>0.15333</cdr:y>
    </cdr:from>
    <cdr:to>
      <cdr:x>1</cdr:x>
      <cdr:y>1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57FDD561-FF12-9691-5DCA-53918167451D}"/>
            </a:ext>
          </a:extLst>
        </cdr:cNvPr>
        <cdr:cNvSpPr txBox="1"/>
      </cdr:nvSpPr>
      <cdr:spPr>
        <a:xfrm xmlns:a="http://schemas.openxmlformats.org/drawingml/2006/main">
          <a:off x="614265" y="365450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IN" sz="1100" kern="1200"/>
        </a:p>
      </cdr:txBody>
    </cdr:sp>
  </cdr:relSizeAnchor>
  <cdr:relSizeAnchor xmlns:cdr="http://schemas.openxmlformats.org/drawingml/2006/chartDrawing">
    <cdr:from>
      <cdr:x>0.40127</cdr:x>
      <cdr:y>0.38439</cdr:y>
    </cdr:from>
    <cdr:to>
      <cdr:x>0.79781</cdr:x>
      <cdr:y>0.61196</cdr:y>
    </cdr:to>
    <cdr:sp macro="" textlink="">
      <cdr:nvSpPr>
        <cdr:cNvPr id="5" name="TextBox 4">
          <a:extLst xmlns:a="http://schemas.openxmlformats.org/drawingml/2006/main">
            <a:ext uri="{FF2B5EF4-FFF2-40B4-BE49-F238E27FC236}">
              <a16:creationId xmlns:a16="http://schemas.microsoft.com/office/drawing/2014/main" id="{DA12411D-0E32-3B7B-3169-3AB011A6DE77}"/>
            </a:ext>
          </a:extLst>
        </cdr:cNvPr>
        <cdr:cNvSpPr txBox="1"/>
      </cdr:nvSpPr>
      <cdr:spPr>
        <a:xfrm xmlns:a="http://schemas.openxmlformats.org/drawingml/2006/main">
          <a:off x="1203029" y="812885"/>
          <a:ext cx="1188822" cy="48124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fld id="{C00B6284-31B3-47DE-AE78-D287DEEF69B6}" type="TxLink">
            <a:rPr lang="en-US" sz="1200" b="0" i="0" u="none" strike="noStrike" kern="1200">
              <a:solidFill>
                <a:schemeClr val="bg1"/>
              </a:solidFill>
              <a:latin typeface="Calibri"/>
              <a:ea typeface="Calibri"/>
              <a:cs typeface="Calibri"/>
            </a:rPr>
            <a:pPr/>
            <a:t>14.19%</a:t>
          </a:fld>
          <a:endParaRPr lang="en-IN" sz="1100" kern="1200" dirty="0">
            <a:solidFill>
              <a:schemeClr val="bg1"/>
            </a:solidFill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0.24502</cdr:x>
      <cdr:y>0.52258</cdr:y>
    </cdr:from>
    <cdr:to>
      <cdr:x>0.86201</cdr:x>
      <cdr:y>0.65421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547F1835-4A3B-4CC9-B5C3-DFD98DEC3E58}"/>
            </a:ext>
          </a:extLst>
        </cdr:cNvPr>
        <cdr:cNvSpPr txBox="1"/>
      </cdr:nvSpPr>
      <cdr:spPr>
        <a:xfrm xmlns:a="http://schemas.openxmlformats.org/drawingml/2006/main">
          <a:off x="666078" y="1218436"/>
          <a:ext cx="1677263" cy="30691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fld id="{FE7FE536-CE8D-4C5F-9561-66AB6E03DB42}" type="TxLink">
            <a:rPr lang="en-US" sz="1200" b="0" i="0" u="none" strike="noStrike" kern="1200">
              <a:solidFill>
                <a:schemeClr val="bg1"/>
              </a:solidFill>
              <a:latin typeface="Calibri"/>
              <a:ea typeface="Calibri"/>
              <a:cs typeface="Calibri"/>
            </a:rPr>
            <a:pPr/>
            <a:t>84.10%</a:t>
          </a:fld>
          <a:endParaRPr lang="en-IN" sz="1100" kern="1200" dirty="0">
            <a:solidFill>
              <a:schemeClr val="bg1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583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7B3F1-E9D5-6851-EB08-8347B7189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DCB698-7734-5334-9EFF-B007EA1F27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7B9FFA-63C4-67F0-B464-9CA24D5A7A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2E0228-4EB5-E4F0-78F6-D108EADE4F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247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8FEEB-33C9-2C5D-ACEA-0BE30E828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AD4523-0860-9BC6-1D37-81AF2A15A8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ED3204-40B9-E060-EF02-524C3672AF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C2BF7-1CA2-84D6-79A9-CFF1C9864D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4790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6EF71-495B-88B2-A098-CB5DA3FE8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B9EF20-FFAD-70E0-F72E-FB3C009AB6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A0D6A3-99AE-60C0-8053-DD45D516BD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33F5C1-2BB1-79EA-290A-806DD6895F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364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94DD3-1CFD-4245-CCE1-485E08DC6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74914B-BE90-EEFA-FAAE-A015858A56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C1AFBE-65DF-B947-18CB-E52DBDDAEF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6B3B6-15A5-4951-2170-3C5F4A764F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841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0210C-7335-E604-3824-5A827638F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A88FBB-9E62-998D-C445-48EFE94512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E9D305-B1F1-30E2-37F9-88C701B50F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0D5BB-72FE-E611-ED84-42207BA69F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045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94F71-9476-4E17-BD3E-F8C747402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2B5C8D-904E-3FF5-71F9-B0191BF3F1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0893D1-C323-A04F-CB06-DA8A9765F9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E814A-B373-3BD9-EC33-057271D351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93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microsoft.com/office/2014/relationships/chartEx" Target="../charts/chartEx1.xml"/><Relationship Id="rId4" Type="http://schemas.openxmlformats.org/officeDocument/2006/relationships/chart" Target="../charts/char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chart" Target="../charts/chart11.xml"/><Relationship Id="rId4" Type="http://schemas.openxmlformats.org/officeDocument/2006/relationships/chart" Target="../charts/char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microsoft.com/office/2014/relationships/chartEx" Target="../charts/chartEx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microsoft.com/office/2014/relationships/chartEx" Target="../charts/chartEx2.xml"/><Relationship Id="rId4" Type="http://schemas.openxmlformats.org/officeDocument/2006/relationships/chart" Target="../charts/char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hyperlink" Target="Road%20Accident%20Data%20(1).xlsx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Road%20Accident%20Data%20(2).xlsx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77547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Road Accident Analysis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57414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Understanding the patterns and causes of road accidents is crucial for improving road safety and saving lives.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270040" y="5555099"/>
            <a:ext cx="255103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BECEF"/>
                </a:solidFill>
                <a:latin typeface="Epilogue Bold" pitchFamily="34" charset="0"/>
                <a:ea typeface="Epilogue Bold" pitchFamily="34" charset="-122"/>
                <a:cs typeface="Epilogue Bold" pitchFamily="34" charset="-120"/>
              </a:rPr>
              <a:t>by Nandini Mishra</a:t>
            </a:r>
            <a:endParaRPr lang="en-US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30733A-88C0-4131-6A4B-CA9AA06D8644}"/>
              </a:ext>
            </a:extLst>
          </p:cNvPr>
          <p:cNvSpPr txBox="1"/>
          <p:nvPr/>
        </p:nvSpPr>
        <p:spPr>
          <a:xfrm>
            <a:off x="936702" y="6155473"/>
            <a:ext cx="3323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Britannic Bold" panose="020B0903060703020204" pitchFamily="34" charset="0"/>
              </a:rPr>
              <a:t>Last Update: 17-NOV-2024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4016D-30C8-C818-7C66-F714E49F1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">
            <a:extLst>
              <a:ext uri="{FF2B5EF4-FFF2-40B4-BE49-F238E27FC236}">
                <a16:creationId xmlns:a16="http://schemas.microsoft.com/office/drawing/2014/main" id="{0BC12C22-868B-9861-5DC7-6FF2B091E5EC}"/>
              </a:ext>
            </a:extLst>
          </p:cNvPr>
          <p:cNvSpPr/>
          <p:nvPr/>
        </p:nvSpPr>
        <p:spPr>
          <a:xfrm>
            <a:off x="5996226" y="1349299"/>
            <a:ext cx="6359324" cy="3609618"/>
          </a:xfrm>
          <a:prstGeom prst="roundRect">
            <a:avLst>
              <a:gd name="adj" fmla="val 343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A51C580-00AA-4A09-1B8F-7C686F34D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6233EDF-D641-589B-2933-3FF5C3BA3569}"/>
              </a:ext>
            </a:extLst>
          </p:cNvPr>
          <p:cNvSpPr/>
          <p:nvPr/>
        </p:nvSpPr>
        <p:spPr>
          <a:xfrm>
            <a:off x="5776332" y="256479"/>
            <a:ext cx="2660317" cy="1092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Insights</a:t>
            </a:r>
            <a:endParaRPr lang="en-US" sz="39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D74B4B8D-57FA-86AD-A57D-A178E7065A17}"/>
              </a:ext>
            </a:extLst>
          </p:cNvPr>
          <p:cNvSpPr/>
          <p:nvPr/>
        </p:nvSpPr>
        <p:spPr>
          <a:xfrm>
            <a:off x="917019" y="3172658"/>
            <a:ext cx="2526387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endParaRPr lang="en-US" sz="19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3A6E306B-F7E4-E64A-E221-10EBD92DBCE3}"/>
              </a:ext>
            </a:extLst>
          </p:cNvPr>
          <p:cNvSpPr/>
          <p:nvPr/>
        </p:nvSpPr>
        <p:spPr>
          <a:xfrm>
            <a:off x="917019" y="3609618"/>
            <a:ext cx="3344347" cy="1616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895BE9D2-55C6-C755-F4D9-E9EF5F0A76E2}"/>
              </a:ext>
            </a:extLst>
          </p:cNvPr>
          <p:cNvSpPr/>
          <p:nvPr/>
        </p:nvSpPr>
        <p:spPr>
          <a:xfrm>
            <a:off x="5178266" y="3148810"/>
            <a:ext cx="2526387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endParaRPr lang="en-US" sz="195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DE923048-A034-03C2-ED45-5262356F0586}"/>
              </a:ext>
            </a:extLst>
          </p:cNvPr>
          <p:cNvSpPr/>
          <p:nvPr/>
        </p:nvSpPr>
        <p:spPr>
          <a:xfrm>
            <a:off x="4882753" y="3609618"/>
            <a:ext cx="3344347" cy="1616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15A26B4D-30CA-A97C-06EA-C7969E303C54}"/>
              </a:ext>
            </a:extLst>
          </p:cNvPr>
          <p:cNvSpPr/>
          <p:nvPr/>
        </p:nvSpPr>
        <p:spPr>
          <a:xfrm>
            <a:off x="917019" y="6885621"/>
            <a:ext cx="2963605" cy="369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endParaRPr lang="en-US" sz="1550" dirty="0"/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2F0E12DB-E4AC-5180-99BC-7EC67267FA62}"/>
              </a:ext>
            </a:extLst>
          </p:cNvPr>
          <p:cNvGraphicFramePr>
            <a:graphicFrameLocks/>
          </p:cNvGraphicFramePr>
          <p:nvPr/>
        </p:nvGraphicFramePr>
        <p:xfrm>
          <a:off x="743935" y="1846971"/>
          <a:ext cx="2314910" cy="2114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25CD1C8D-EB24-7605-5DAD-BD0F52EF4B12}"/>
              </a:ext>
            </a:extLst>
          </p:cNvPr>
          <p:cNvSpPr txBox="1"/>
          <p:nvPr/>
        </p:nvSpPr>
        <p:spPr>
          <a:xfrm>
            <a:off x="7726956" y="5653668"/>
            <a:ext cx="523076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>
                    <a:lumMod val="65000"/>
                  </a:schemeClr>
                </a:solidFill>
              </a:rPr>
              <a:t>Here I have used </a:t>
            </a:r>
            <a:r>
              <a:rPr lang="en-IN" sz="2400" dirty="0">
                <a:solidFill>
                  <a:schemeClr val="bg1"/>
                </a:solidFill>
              </a:rPr>
              <a:t>Funnel chart  </a:t>
            </a:r>
            <a:r>
              <a:rPr lang="en-IN" sz="2400" dirty="0">
                <a:solidFill>
                  <a:schemeClr val="bg1">
                    <a:lumMod val="65000"/>
                  </a:schemeClr>
                </a:solidFill>
              </a:rPr>
              <a:t>to know the flow of sequential process, with each state</a:t>
            </a:r>
          </a:p>
          <a:p>
            <a:r>
              <a:rPr lang="en-IN" sz="2400" dirty="0">
                <a:solidFill>
                  <a:schemeClr val="bg1">
                    <a:lumMod val="65000"/>
                  </a:schemeClr>
                </a:solidFill>
              </a:rPr>
              <a:t>By a bar that decreases in length.</a:t>
            </a:r>
          </a:p>
          <a:p>
            <a:endParaRPr lang="en-IN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IN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endParaRPr lang="en-IN" sz="2400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>
        <mc:Choice xmlns:cx2="http://schemas.microsoft.com/office/drawing/2015/10/21/chartex" Requires="cx2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93B84559-C38B-4C3B-8C88-1D5897C4D57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29433266"/>
                  </p:ext>
                </p:extLst>
              </p:nvPr>
            </p:nvGraphicFramePr>
            <p:xfrm>
              <a:off x="5865541" y="1349299"/>
              <a:ext cx="5352586" cy="360961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93B84559-C38B-4C3B-8C88-1D5897C4D5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65541" y="1349299"/>
                <a:ext cx="5352586" cy="3609618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D27E711-2DC6-08F1-CA8F-EDCDA16B0684}"/>
              </a:ext>
            </a:extLst>
          </p:cNvPr>
          <p:cNvSpPr txBox="1"/>
          <p:nvPr/>
        </p:nvSpPr>
        <p:spPr>
          <a:xfrm>
            <a:off x="9578897" y="4418052"/>
            <a:ext cx="2464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kern="1200" dirty="0">
                <a:solidFill>
                  <a:schemeClr val="bg1"/>
                </a:solidFill>
              </a:rPr>
              <a:t>Casualties by weather</a:t>
            </a:r>
          </a:p>
        </p:txBody>
      </p:sp>
    </p:spTree>
    <p:extLst>
      <p:ext uri="{BB962C8B-B14F-4D97-AF65-F5344CB8AC3E}">
        <p14:creationId xmlns:p14="http://schemas.microsoft.com/office/powerpoint/2010/main" val="47213391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2ABB8-0468-9AD1-823C-CE5057D4D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B3EDA2E6-10D0-2DB9-7FDC-35EA6AA6644B}"/>
              </a:ext>
            </a:extLst>
          </p:cNvPr>
          <p:cNvSpPr/>
          <p:nvPr/>
        </p:nvSpPr>
        <p:spPr>
          <a:xfrm>
            <a:off x="707350" y="764977"/>
            <a:ext cx="7729299" cy="1894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Insights</a:t>
            </a:r>
            <a:endParaRPr lang="en-US" sz="39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1FBD46B7-A7A0-49DB-578B-61C0A5E80EDC}"/>
              </a:ext>
            </a:extLst>
          </p:cNvPr>
          <p:cNvSpPr/>
          <p:nvPr/>
        </p:nvSpPr>
        <p:spPr>
          <a:xfrm>
            <a:off x="917019" y="3172658"/>
            <a:ext cx="2526387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endParaRPr lang="en-US" sz="19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08B1CD66-55FD-CEBB-3D3B-AD0C35940BD0}"/>
              </a:ext>
            </a:extLst>
          </p:cNvPr>
          <p:cNvSpPr/>
          <p:nvPr/>
        </p:nvSpPr>
        <p:spPr>
          <a:xfrm>
            <a:off x="917019" y="3609618"/>
            <a:ext cx="3344347" cy="1616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endParaRPr lang="en-US" sz="1550" dirty="0"/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133B18E2-1A6D-503C-9215-9E5795A5A03B}"/>
              </a:ext>
            </a:extLst>
          </p:cNvPr>
          <p:cNvGraphicFramePr>
            <a:graphicFrameLocks/>
          </p:cNvGraphicFramePr>
          <p:nvPr/>
        </p:nvGraphicFramePr>
        <p:xfrm>
          <a:off x="743935" y="1846971"/>
          <a:ext cx="2314910" cy="2114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7DEDE34-A06C-0C7C-DD60-58091536FD3A}"/>
              </a:ext>
            </a:extLst>
          </p:cNvPr>
          <p:cNvSpPr/>
          <p:nvPr/>
        </p:nvSpPr>
        <p:spPr>
          <a:xfrm>
            <a:off x="664743" y="1929540"/>
            <a:ext cx="5379217" cy="4956081"/>
          </a:xfrm>
          <a:prstGeom prst="roundRect">
            <a:avLst>
              <a:gd name="adj" fmla="val 5333"/>
            </a:avLst>
          </a:prstGeom>
          <a:solidFill>
            <a:srgbClr val="303B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kern="1200" dirty="0">
                <a:solidFill>
                  <a:schemeClr val="bg1"/>
                </a:solidFill>
              </a:rPr>
              <a:t>Casualties</a:t>
            </a:r>
            <a:r>
              <a:rPr lang="en-IN" sz="2000" kern="1200" baseline="0" dirty="0">
                <a:solidFill>
                  <a:schemeClr val="bg1"/>
                </a:solidFill>
              </a:rPr>
              <a:t> by Road surface</a:t>
            </a:r>
            <a:endParaRPr lang="en-IN" sz="2000" kern="1200" dirty="0">
              <a:solidFill>
                <a:schemeClr val="bg1"/>
              </a:solidFill>
            </a:endParaRP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D2DCCA77-B653-C5C9-7134-7622704A59D4}"/>
              </a:ext>
            </a:extLst>
          </p:cNvPr>
          <p:cNvGraphicFramePr>
            <a:graphicFrameLocks/>
          </p:cNvGraphicFramePr>
          <p:nvPr/>
        </p:nvGraphicFramePr>
        <p:xfrm>
          <a:off x="917019" y="2397512"/>
          <a:ext cx="4926220" cy="42932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B5AF52B-CFB6-4558-A843-C0336C662D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7910293"/>
              </p:ext>
            </p:extLst>
          </p:nvPr>
        </p:nvGraphicFramePr>
        <p:xfrm>
          <a:off x="512957" y="2821258"/>
          <a:ext cx="5631365" cy="56982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933EC99-68D8-DAB0-F897-735CD86B02C0}"/>
              </a:ext>
            </a:extLst>
          </p:cNvPr>
          <p:cNvSpPr txBox="1"/>
          <p:nvPr/>
        </p:nvSpPr>
        <p:spPr>
          <a:xfrm>
            <a:off x="6400800" y="2263698"/>
            <a:ext cx="275002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inherit"/>
              </a:rPr>
              <a:t>The bar charts are used to show the comparisons between different variables. It is very easy and convenient to visualize the parameters in a pictorial form.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US" b="0" i="0" dirty="0">
                <a:solidFill>
                  <a:schemeClr val="bg1"/>
                </a:solidFill>
                <a:effectLst/>
                <a:latin typeface="Untitled Sans"/>
              </a:rPr>
              <a:t>It helps in studying patterns over long periods of time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A9A71EE5-378A-A621-6DA1-BBF4C6C395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7299" y="99580"/>
            <a:ext cx="5223101" cy="794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47424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AEC16-1E24-CE36-9417-AD20DDB79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">
            <a:extLst>
              <a:ext uri="{FF2B5EF4-FFF2-40B4-BE49-F238E27FC236}">
                <a16:creationId xmlns:a16="http://schemas.microsoft.com/office/drawing/2014/main" id="{D2979CBA-F1E1-8ACC-7282-CDB07DB17EDE}"/>
              </a:ext>
            </a:extLst>
          </p:cNvPr>
          <p:cNvSpPr/>
          <p:nvPr/>
        </p:nvSpPr>
        <p:spPr>
          <a:xfrm>
            <a:off x="5996226" y="1349299"/>
            <a:ext cx="6359324" cy="3609618"/>
          </a:xfrm>
          <a:prstGeom prst="roundRect">
            <a:avLst>
              <a:gd name="adj" fmla="val 343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C0269B7-D878-8348-CBC9-2F6E7FBD5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5D374708-E6CC-7B25-3F5E-D3B933297CD3}"/>
              </a:ext>
            </a:extLst>
          </p:cNvPr>
          <p:cNvSpPr/>
          <p:nvPr/>
        </p:nvSpPr>
        <p:spPr>
          <a:xfrm>
            <a:off x="5776332" y="256479"/>
            <a:ext cx="2660317" cy="1092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Insights</a:t>
            </a:r>
            <a:endParaRPr lang="en-US" sz="39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FDB70D74-E68F-D88F-49BE-827353A5289C}"/>
              </a:ext>
            </a:extLst>
          </p:cNvPr>
          <p:cNvSpPr/>
          <p:nvPr/>
        </p:nvSpPr>
        <p:spPr>
          <a:xfrm>
            <a:off x="917019" y="3172658"/>
            <a:ext cx="2526387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endParaRPr lang="en-US" sz="19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CADF628D-BD67-1ED8-930B-6350AADD6EA9}"/>
              </a:ext>
            </a:extLst>
          </p:cNvPr>
          <p:cNvSpPr/>
          <p:nvPr/>
        </p:nvSpPr>
        <p:spPr>
          <a:xfrm>
            <a:off x="917019" y="3609618"/>
            <a:ext cx="3344347" cy="1616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CCF2C412-BBC0-770B-3480-8A4F4E9E5DBC}"/>
              </a:ext>
            </a:extLst>
          </p:cNvPr>
          <p:cNvSpPr/>
          <p:nvPr/>
        </p:nvSpPr>
        <p:spPr>
          <a:xfrm>
            <a:off x="5178266" y="3148810"/>
            <a:ext cx="2526387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endParaRPr lang="en-US" sz="195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8B3D4D7E-65C0-4218-3EF7-B284ED3E8C4B}"/>
              </a:ext>
            </a:extLst>
          </p:cNvPr>
          <p:cNvSpPr/>
          <p:nvPr/>
        </p:nvSpPr>
        <p:spPr>
          <a:xfrm>
            <a:off x="4882753" y="3609618"/>
            <a:ext cx="3344347" cy="1616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259B5BFD-E9F0-8BA3-0008-0B18F6CDFA74}"/>
              </a:ext>
            </a:extLst>
          </p:cNvPr>
          <p:cNvSpPr/>
          <p:nvPr/>
        </p:nvSpPr>
        <p:spPr>
          <a:xfrm>
            <a:off x="917019" y="6885621"/>
            <a:ext cx="2963605" cy="369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endParaRPr lang="en-US" sz="1550" dirty="0"/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9FE1FE81-4E09-5033-2C50-EA1DC34F1A1A}"/>
              </a:ext>
            </a:extLst>
          </p:cNvPr>
          <p:cNvGraphicFramePr>
            <a:graphicFrameLocks/>
          </p:cNvGraphicFramePr>
          <p:nvPr/>
        </p:nvGraphicFramePr>
        <p:xfrm>
          <a:off x="743935" y="1846971"/>
          <a:ext cx="2314910" cy="2114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793B3E24-B50C-2C07-C6BE-ADAB5BDA238B}"/>
              </a:ext>
            </a:extLst>
          </p:cNvPr>
          <p:cNvSpPr txBox="1"/>
          <p:nvPr/>
        </p:nvSpPr>
        <p:spPr>
          <a:xfrm>
            <a:off x="7726956" y="5653668"/>
            <a:ext cx="52307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 err="1">
                <a:solidFill>
                  <a:schemeClr val="bg1"/>
                </a:solidFill>
                <a:effectLst/>
                <a:latin typeface="Salesforce Sans"/>
              </a:rPr>
              <a:t>Treemaps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Salesforce Sans"/>
              </a:rPr>
              <a:t> </a:t>
            </a:r>
            <a:r>
              <a:rPr lang="en-US" sz="2400" b="0" i="0" dirty="0">
                <a:solidFill>
                  <a:schemeClr val="bg1">
                    <a:lumMod val="75000"/>
                  </a:schemeClr>
                </a:solidFill>
                <a:effectLst/>
                <a:latin typeface="Salesforce Sans"/>
              </a:rPr>
              <a:t>best depict data that needs to show a part-to-whole relationship. Percentages of a measure for each dimension are displayed as squares that, when added together, comprise the whole follows a hierarchy.</a:t>
            </a:r>
            <a:endParaRPr lang="en-IN" sz="2400" dirty="0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cx2="http://schemas.microsoft.com/office/drawing/2015/10/21/chartex" Requires="cx2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DFFF5515-5202-0B1C-3D35-52940A4398A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347483389"/>
                  </p:ext>
                </p:extLst>
              </p:nvPr>
            </p:nvGraphicFramePr>
            <p:xfrm>
              <a:off x="5865541" y="1349299"/>
              <a:ext cx="5352586" cy="360961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DFFF5515-5202-0B1C-3D35-52940A4398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65541" y="1349299"/>
                <a:ext cx="5352586" cy="3609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3F9BC957-E684-48D2-AFCC-C7159A59C34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290793680"/>
                  </p:ext>
                </p:extLst>
              </p:nvPr>
            </p:nvGraphicFramePr>
            <p:xfrm>
              <a:off x="6612673" y="2319455"/>
              <a:ext cx="4795024" cy="252017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7"/>
              </a:graphicData>
            </a:graphic>
          </p:graphicFrame>
        </mc:Choice>
        <mc:Fallback>
          <p:pic>
            <p:nvPicPr>
              <p:cNvPr id="7" name="Chart 6">
                <a:extLst>
                  <a:ext uri="{FF2B5EF4-FFF2-40B4-BE49-F238E27FC236}">
                    <a16:creationId xmlns:a16="http://schemas.microsoft.com/office/drawing/2014/main" id="{3F9BC957-E684-48D2-AFCC-C7159A59C3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12673" y="2319455"/>
                <a:ext cx="4795024" cy="2520174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22">
            <a:extLst>
              <a:ext uri="{FF2B5EF4-FFF2-40B4-BE49-F238E27FC236}">
                <a16:creationId xmlns:a16="http://schemas.microsoft.com/office/drawing/2014/main" id="{FC65F96C-F818-5CAC-2254-3B9CE0A653EF}"/>
              </a:ext>
            </a:extLst>
          </p:cNvPr>
          <p:cNvSpPr txBox="1"/>
          <p:nvPr/>
        </p:nvSpPr>
        <p:spPr>
          <a:xfrm>
            <a:off x="6076949" y="1494352"/>
            <a:ext cx="3847635" cy="680049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kern="1200">
                <a:solidFill>
                  <a:schemeClr val="bg1"/>
                </a:solidFill>
              </a:rPr>
              <a:t>Casualties by condition</a:t>
            </a:r>
          </a:p>
        </p:txBody>
      </p:sp>
    </p:spTree>
    <p:extLst>
      <p:ext uri="{BB962C8B-B14F-4D97-AF65-F5344CB8AC3E}">
        <p14:creationId xmlns:p14="http://schemas.microsoft.com/office/powerpoint/2010/main" val="131614270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170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0690" y="3489960"/>
            <a:ext cx="10826829" cy="679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Conclusion: Key takeaways and next steps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690" y="4495205"/>
            <a:ext cx="543401" cy="5434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0690" y="5255895"/>
            <a:ext cx="2950964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Emergency response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60690" y="5725835"/>
            <a:ext cx="4152305" cy="1391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chemeClr val="bg1">
                    <a:lumMod val="95000"/>
                  </a:schemeClr>
                </a:solidFill>
                <a:latin typeface="Epilogue" panose="020B0604020202020204" charset="0"/>
              </a:rPr>
              <a:t>Quick and efficient emergency responses can reduce the severity of injuries and fatalities, highlighting the importance of having trained medical personnel and emergency services available.</a:t>
            </a: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988" y="4495205"/>
            <a:ext cx="543401" cy="5434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38988" y="5255895"/>
            <a:ext cx="4152305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Multi-Disciplinary Collaboration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5238988" y="6065400"/>
            <a:ext cx="4152305" cy="2074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Collaboration between traffic engineers, law enforcement, and public health officials is crucial to addressing complex safety issues, Insurance company can revise their life insurance plans.</a:t>
            </a: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7286" y="4495205"/>
            <a:ext cx="543401" cy="5434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7286" y="5255895"/>
            <a:ext cx="4152424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Continuous Monitoring ,Evaluation. updates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9717286" y="6065401"/>
            <a:ext cx="4152424" cy="1391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Regularly evaluating the effectiveness of safety interventions and adjusting </a:t>
            </a:r>
            <a:r>
              <a:rPr lang="en-US" sz="1700" dirty="0">
                <a:solidFill>
                  <a:schemeClr val="bg1">
                    <a:lumMod val="95000"/>
                  </a:schemeClr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strategies </a:t>
            </a:r>
            <a:r>
              <a:rPr lang="en-US" sz="1700" dirty="0">
                <a:solidFill>
                  <a:schemeClr val="bg1">
                    <a:lumMod val="95000"/>
                  </a:schemeClr>
                </a:solidFill>
                <a:latin typeface="Epilogue" panose="020B0604020202020204" charset="0"/>
              </a:rPr>
              <a:t>Providing timely weather updates, improving road drainage, and ensuring proper road design for various weather conditions</a:t>
            </a:r>
            <a:r>
              <a:rPr lang="en-US" sz="1700" dirty="0">
                <a:solidFill>
                  <a:schemeClr val="bg1">
                    <a:lumMod val="95000"/>
                  </a:schemeClr>
                </a:solidFill>
                <a:latin typeface="Epilogue" panose="020B0604020202020204" charset="0"/>
                <a:ea typeface="Epilogue" pitchFamily="34" charset="-122"/>
                <a:cs typeface="Epilogue" pitchFamily="34" charset="-120"/>
              </a:rPr>
              <a:t>.</a:t>
            </a:r>
            <a:endParaRPr lang="en-US" sz="1700" dirty="0">
              <a:solidFill>
                <a:schemeClr val="bg1">
                  <a:lumMod val="95000"/>
                </a:schemeClr>
              </a:solidFill>
              <a:latin typeface="Epilogue" panose="020B0604020202020204" charset="0"/>
            </a:endParaRPr>
          </a:p>
        </p:txBody>
      </p:sp>
      <p:pic>
        <p:nvPicPr>
          <p:cNvPr id="14" name="Graphic 13" descr="Bar chart with solid fill">
            <a:hlinkClick r:id="rId7" action="ppaction://hlinkfile"/>
            <a:extLst>
              <a:ext uri="{FF2B5EF4-FFF2-40B4-BE49-F238E27FC236}">
                <a16:creationId xmlns:a16="http://schemas.microsoft.com/office/drawing/2014/main" id="{7E87B623-3CA0-E76C-652A-8108DB232D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7456527"/>
            <a:ext cx="914400" cy="77307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488FE-F2FE-3848-A8CB-1E78D4E7D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>
            <a:extLst>
              <a:ext uri="{FF2B5EF4-FFF2-40B4-BE49-F238E27FC236}">
                <a16:creationId xmlns:a16="http://schemas.microsoft.com/office/drawing/2014/main" id="{E2497CB1-7504-D56B-AABD-6F3347029AA4}"/>
              </a:ext>
            </a:extLst>
          </p:cNvPr>
          <p:cNvSpPr/>
          <p:nvPr/>
        </p:nvSpPr>
        <p:spPr>
          <a:xfrm>
            <a:off x="760690" y="5255895"/>
            <a:ext cx="2950964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7CCB1C1-2968-629B-5389-963C0613A1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88888" y="434896"/>
            <a:ext cx="8118088" cy="759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75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8399" y="590907"/>
            <a:ext cx="7640003" cy="2014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Introduction: Importance of understanding road accident patterns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38399" y="3169444"/>
            <a:ext cx="483394" cy="483394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06158" y="3249930"/>
            <a:ext cx="147876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6936581" y="3169444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Identifying Pattern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936581" y="3634026"/>
            <a:ext cx="3014424" cy="1719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Analyzing accident data reveals patterns that help to understand the contributing factors to accidents.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10165794" y="3169444"/>
            <a:ext cx="483394" cy="483394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09741" y="3249930"/>
            <a:ext cx="195382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10863977" y="3169444"/>
            <a:ext cx="3014424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Preventing Future Accidents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10863977" y="3969782"/>
            <a:ext cx="3014424" cy="1719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By identifying common causes and trends, effective interventions can be implemented to mitigate risk factors.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38399" y="6145530"/>
            <a:ext cx="483394" cy="483394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91037" y="6226016"/>
            <a:ext cx="177998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6936581" y="6145530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Improving Safety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936581" y="6610112"/>
            <a:ext cx="6941820" cy="1031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Understanding accident patterns allows for targeted safety improvements, such as road infrastructure upgrades or driver education programs.</a:t>
            </a:r>
            <a:endParaRPr lang="en-US" sz="1650"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3871" y="885111"/>
            <a:ext cx="7324725" cy="640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Objective </a:t>
            </a:r>
            <a:endParaRPr lang="en-US" sz="4000" dirty="0"/>
          </a:p>
        </p:txBody>
      </p:sp>
      <p:sp>
        <p:nvSpPr>
          <p:cNvPr id="8" name="Text 3"/>
          <p:cNvSpPr/>
          <p:nvPr/>
        </p:nvSpPr>
        <p:spPr>
          <a:xfrm>
            <a:off x="7435819" y="3875127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536180" y="4014439"/>
            <a:ext cx="6376749" cy="948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</a:rPr>
              <a:t>From urban area or rural area , which one is major the  hotspot to the casualties.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7536180" y="5712262"/>
            <a:ext cx="280761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536180" y="5102695"/>
            <a:ext cx="6376749" cy="1153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</a:rPr>
              <a:t>Comparing the casualties of both the  year (2021-22) to know what all the factors  affected that particular year.</a:t>
            </a:r>
            <a:endParaRPr lang="en-US" sz="1600" dirty="0"/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A27BD2AF-B784-AB18-2701-BB822058BFC3}"/>
              </a:ext>
            </a:extLst>
          </p:cNvPr>
          <p:cNvSpPr/>
          <p:nvPr/>
        </p:nvSpPr>
        <p:spPr>
          <a:xfrm>
            <a:off x="7688580" y="1833086"/>
            <a:ext cx="6376749" cy="1028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Analyzing accident data to know at what speed major casualties took placed.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BC8505-BD5A-05BB-EC69-641D6A62E7CF}"/>
              </a:ext>
            </a:extLst>
          </p:cNvPr>
          <p:cNvSpPr txBox="1"/>
          <p:nvPr/>
        </p:nvSpPr>
        <p:spPr>
          <a:xfrm>
            <a:off x="7536180" y="2861751"/>
            <a:ext cx="59924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Do Road surfaces, climatic Condition  lead to more casualties.</a:t>
            </a:r>
            <a:endParaRPr lang="en-IN" sz="1600" dirty="0"/>
          </a:p>
        </p:txBody>
      </p:sp>
      <p:pic>
        <p:nvPicPr>
          <p:cNvPr id="24" name="Graphic 23" descr="Arrow: Slight curve with solid fill">
            <a:extLst>
              <a:ext uri="{FF2B5EF4-FFF2-40B4-BE49-F238E27FC236}">
                <a16:creationId xmlns:a16="http://schemas.microsoft.com/office/drawing/2014/main" id="{6314CE20-E1FC-B4A6-40CF-8505335080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94799" y="1817250"/>
            <a:ext cx="541020" cy="541020"/>
          </a:xfrm>
          <a:prstGeom prst="rect">
            <a:avLst/>
          </a:prstGeom>
        </p:spPr>
      </p:pic>
      <p:pic>
        <p:nvPicPr>
          <p:cNvPr id="25" name="Graphic 24" descr="Arrow: Slight curve with solid fill">
            <a:extLst>
              <a:ext uri="{FF2B5EF4-FFF2-40B4-BE49-F238E27FC236}">
                <a16:creationId xmlns:a16="http://schemas.microsoft.com/office/drawing/2014/main" id="{9C42FB31-B82F-F146-FDE1-BDD51FFA3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18960" y="2772014"/>
            <a:ext cx="541020" cy="541020"/>
          </a:xfrm>
          <a:prstGeom prst="rect">
            <a:avLst/>
          </a:prstGeom>
        </p:spPr>
      </p:pic>
      <p:pic>
        <p:nvPicPr>
          <p:cNvPr id="26" name="Graphic 25" descr="Arrow: Slight curve with solid fill">
            <a:extLst>
              <a:ext uri="{FF2B5EF4-FFF2-40B4-BE49-F238E27FC236}">
                <a16:creationId xmlns:a16="http://schemas.microsoft.com/office/drawing/2014/main" id="{A5EC1D5B-F40A-76A8-D364-EBC205BDC8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4619" y="3924895"/>
            <a:ext cx="541020" cy="541020"/>
          </a:xfrm>
          <a:prstGeom prst="rect">
            <a:avLst/>
          </a:prstGeom>
        </p:spPr>
      </p:pic>
      <p:pic>
        <p:nvPicPr>
          <p:cNvPr id="27" name="Graphic 26" descr="Arrow: Slight curve with solid fill">
            <a:extLst>
              <a:ext uri="{FF2B5EF4-FFF2-40B4-BE49-F238E27FC236}">
                <a16:creationId xmlns:a16="http://schemas.microsoft.com/office/drawing/2014/main" id="{272503BC-E5C2-86BB-840E-F4339338D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00375" y="4963383"/>
            <a:ext cx="541020" cy="541020"/>
          </a:xfrm>
          <a:prstGeom prst="rect">
            <a:avLst/>
          </a:prstGeom>
        </p:spPr>
      </p:pic>
      <p:pic>
        <p:nvPicPr>
          <p:cNvPr id="28" name="Graphic 27" descr="Arrow: Slight curve with solid fill">
            <a:extLst>
              <a:ext uri="{FF2B5EF4-FFF2-40B4-BE49-F238E27FC236}">
                <a16:creationId xmlns:a16="http://schemas.microsoft.com/office/drawing/2014/main" id="{DD5BB5EF-6573-D37E-EBC8-0BFEA37C6D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00375" y="6309114"/>
            <a:ext cx="541020" cy="54102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0F8110C-FFB0-425B-AC24-E1AF0FA7F8D7}"/>
              </a:ext>
            </a:extLst>
          </p:cNvPr>
          <p:cNvSpPr txBox="1"/>
          <p:nvPr/>
        </p:nvSpPr>
        <p:spPr>
          <a:xfrm>
            <a:off x="7503285" y="6472830"/>
            <a:ext cx="6452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EBECEF"/>
                </a:solidFill>
                <a:latin typeface="Epilogue" pitchFamily="34" charset="0"/>
              </a:rPr>
              <a:t>Total</a:t>
            </a:r>
            <a:r>
              <a:rPr lang="en-IN" sz="1600" dirty="0">
                <a:latin typeface="Epilogue" panose="020B0604020202020204" charset="0"/>
              </a:rPr>
              <a:t> </a:t>
            </a:r>
            <a:r>
              <a:rPr lang="en-IN" sz="1600" dirty="0">
                <a:solidFill>
                  <a:srgbClr val="EBECEF"/>
                </a:solidFill>
                <a:latin typeface="Epilogue" pitchFamily="34" charset="0"/>
              </a:rPr>
              <a:t>casualties happened  in both the  year and injury happened were major or minor.</a:t>
            </a: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5607"/>
            <a:ext cx="124134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Sources: Accessing reliable accident data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71361"/>
            <a:ext cx="29684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098852-40E6-7DBE-9D15-2EC8CD5D21C9}"/>
              </a:ext>
            </a:extLst>
          </p:cNvPr>
          <p:cNvSpPr txBox="1"/>
          <p:nvPr/>
        </p:nvSpPr>
        <p:spPr>
          <a:xfrm>
            <a:off x="793790" y="3423423"/>
            <a:ext cx="12007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                 The data has been acquired from online source in excel format.</a:t>
            </a:r>
          </a:p>
        </p:txBody>
      </p:sp>
      <p:sp>
        <p:nvSpPr>
          <p:cNvPr id="13" name="Arrow: Notched Right 12">
            <a:extLst>
              <a:ext uri="{FF2B5EF4-FFF2-40B4-BE49-F238E27FC236}">
                <a16:creationId xmlns:a16="http://schemas.microsoft.com/office/drawing/2014/main" id="{7A54AEDF-666B-1CA5-94D5-48D15F25151A}"/>
              </a:ext>
            </a:extLst>
          </p:cNvPr>
          <p:cNvSpPr/>
          <p:nvPr/>
        </p:nvSpPr>
        <p:spPr>
          <a:xfrm>
            <a:off x="1059366" y="3512635"/>
            <a:ext cx="535258" cy="265118"/>
          </a:xfrm>
          <a:prstGeom prst="notchedRightArrow">
            <a:avLst>
              <a:gd name="adj1" fmla="val 56294"/>
              <a:gd name="adj2" fmla="val 36102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417941-4C91-B8B4-88B8-B8492C04C0C1}"/>
              </a:ext>
            </a:extLst>
          </p:cNvPr>
          <p:cNvSpPr txBox="1"/>
          <p:nvPr/>
        </p:nvSpPr>
        <p:spPr>
          <a:xfrm>
            <a:off x="1706137" y="4366142"/>
            <a:ext cx="9021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+mj-lt"/>
              </a:rPr>
              <a:t> After that I cleaned the data, check the format remove null values, duplicate values , outliers(detect anomalies in data),if needed change the data type of the data. </a:t>
            </a:r>
          </a:p>
        </p:txBody>
      </p:sp>
      <p:sp>
        <p:nvSpPr>
          <p:cNvPr id="16" name="Arrow: Notched Right 15">
            <a:extLst>
              <a:ext uri="{FF2B5EF4-FFF2-40B4-BE49-F238E27FC236}">
                <a16:creationId xmlns:a16="http://schemas.microsoft.com/office/drawing/2014/main" id="{F0A3A1B9-AD00-D2A7-BF75-52E6164246F8}"/>
              </a:ext>
            </a:extLst>
          </p:cNvPr>
          <p:cNvSpPr/>
          <p:nvPr/>
        </p:nvSpPr>
        <p:spPr>
          <a:xfrm>
            <a:off x="1059366" y="4424189"/>
            <a:ext cx="535258" cy="265118"/>
          </a:xfrm>
          <a:prstGeom prst="notchedRightArrow">
            <a:avLst>
              <a:gd name="adj1" fmla="val 56294"/>
              <a:gd name="adj2" fmla="val 36102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17" name="Arrow: Notched Right 16">
            <a:extLst>
              <a:ext uri="{FF2B5EF4-FFF2-40B4-BE49-F238E27FC236}">
                <a16:creationId xmlns:a16="http://schemas.microsoft.com/office/drawing/2014/main" id="{0A2193E7-6CCC-B6E1-69D4-475408B80CF0}"/>
              </a:ext>
            </a:extLst>
          </p:cNvPr>
          <p:cNvSpPr/>
          <p:nvPr/>
        </p:nvSpPr>
        <p:spPr>
          <a:xfrm>
            <a:off x="1059366" y="5591350"/>
            <a:ext cx="535258" cy="265118"/>
          </a:xfrm>
          <a:prstGeom prst="notchedRightArrow">
            <a:avLst>
              <a:gd name="adj1" fmla="val 56294"/>
              <a:gd name="adj2" fmla="val 36102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4D596C-46ED-C9D7-6EF1-C9D0BDAFD0D6}"/>
              </a:ext>
            </a:extLst>
          </p:cNvPr>
          <p:cNvSpPr txBox="1"/>
          <p:nvPr/>
        </p:nvSpPr>
        <p:spPr>
          <a:xfrm>
            <a:off x="1873405" y="5591350"/>
            <a:ext cx="9433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+mj-lt"/>
              </a:rPr>
              <a:t>After that I have created some of the visualization affecting the road accident to create a report. </a:t>
            </a:r>
          </a:p>
        </p:txBody>
      </p:sp>
      <p:pic>
        <p:nvPicPr>
          <p:cNvPr id="24" name="Graphic 23" descr="Database with solid fill">
            <a:hlinkClick r:id="rId3" action="ppaction://hlinkfile"/>
            <a:extLst>
              <a:ext uri="{FF2B5EF4-FFF2-40B4-BE49-F238E27FC236}">
                <a16:creationId xmlns:a16="http://schemas.microsoft.com/office/drawing/2014/main" id="{BE647DED-87F3-89D0-86E3-7523B38B1A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3025" y="7047571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08D32BA-8B8A-F76C-0AD7-4988676D1636}"/>
              </a:ext>
            </a:extLst>
          </p:cNvPr>
          <p:cNvSpPr txBox="1"/>
          <p:nvPr/>
        </p:nvSpPr>
        <p:spPr>
          <a:xfrm>
            <a:off x="1059367" y="7393259"/>
            <a:ext cx="1884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Raw data 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6746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Analyzing Contributing Factors: Driver behavior, road conditions, vehicle factors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812024"/>
            <a:ext cx="7556421" cy="3780711"/>
          </a:xfrm>
          <a:prstGeom prst="roundRect">
            <a:avLst>
              <a:gd name="adj" fmla="val 252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3819644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3963353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Driver Behavior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3963353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Speeding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4832866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4976574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Road Conditions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4976574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Poor lighting, potholes, slippery surfaces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6208990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635269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Vehicle Factors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6352699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Type of vehicle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8275" y="559713"/>
            <a:ext cx="7720251" cy="19066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Outlier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240E90-2CC0-E9D5-EAAD-1964E5B1CE93}"/>
              </a:ext>
            </a:extLst>
          </p:cNvPr>
          <p:cNvSpPr txBox="1"/>
          <p:nvPr/>
        </p:nvSpPr>
        <p:spPr>
          <a:xfrm>
            <a:off x="5932449" y="1527717"/>
            <a:ext cx="7986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Data point that is significantly different from the majority of other data  points in a set can change the central tendency of data(mean ,median).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74974F4-987D-FA23-5781-3F1B74616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322" y="2578051"/>
            <a:ext cx="3575156" cy="23507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B971951-216B-5628-68E3-FD05097FDB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5736" y="6690732"/>
            <a:ext cx="1722269" cy="119644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D310A15-463D-E5ED-FAEE-87DB3F8B0F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9845" y="3142052"/>
            <a:ext cx="3673715" cy="415805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2F1231-59B0-3067-6ECB-2B4287980F62}"/>
              </a:ext>
            </a:extLst>
          </p:cNvPr>
          <p:cNvSpPr txBox="1"/>
          <p:nvPr/>
        </p:nvSpPr>
        <p:spPr>
          <a:xfrm>
            <a:off x="5825322" y="5229922"/>
            <a:ext cx="42553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Box plot whisker and IQR range were find to know weather  dataset contain outlier or not, so here dataset doesn’t contain any outlier. 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71F25-4899-A080-FF91-7E05EAEF7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6CE9490-D3F7-BC06-127A-D78C3CB32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72FDD523-4CB3-5B23-15EB-1F2682406016}"/>
              </a:ext>
            </a:extLst>
          </p:cNvPr>
          <p:cNvSpPr/>
          <p:nvPr/>
        </p:nvSpPr>
        <p:spPr>
          <a:xfrm>
            <a:off x="707350" y="764977"/>
            <a:ext cx="7729299" cy="1894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Insights</a:t>
            </a:r>
            <a:endParaRPr lang="en-US" sz="39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CCBA9931-890D-F6FC-1EA2-FBF5D3D7D475}"/>
              </a:ext>
            </a:extLst>
          </p:cNvPr>
          <p:cNvSpPr/>
          <p:nvPr/>
        </p:nvSpPr>
        <p:spPr>
          <a:xfrm>
            <a:off x="209668" y="1746566"/>
            <a:ext cx="3763685" cy="2473166"/>
          </a:xfrm>
          <a:prstGeom prst="roundRect">
            <a:avLst>
              <a:gd name="adj" fmla="val 343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3C3CDD9F-0513-27A2-351A-5A27F6F246E1}"/>
              </a:ext>
            </a:extLst>
          </p:cNvPr>
          <p:cNvSpPr/>
          <p:nvPr/>
        </p:nvSpPr>
        <p:spPr>
          <a:xfrm>
            <a:off x="917019" y="3172658"/>
            <a:ext cx="2526387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endParaRPr lang="en-US" sz="19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AD252840-418B-58FB-D2BF-CCBC983390DB}"/>
              </a:ext>
            </a:extLst>
          </p:cNvPr>
          <p:cNvSpPr/>
          <p:nvPr/>
        </p:nvSpPr>
        <p:spPr>
          <a:xfrm>
            <a:off x="917019" y="3609618"/>
            <a:ext cx="3344347" cy="1616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49A73FEF-7049-7CBA-05A2-B2E2BC082ECC}"/>
              </a:ext>
            </a:extLst>
          </p:cNvPr>
          <p:cNvSpPr/>
          <p:nvPr/>
        </p:nvSpPr>
        <p:spPr>
          <a:xfrm>
            <a:off x="4611178" y="1773138"/>
            <a:ext cx="3763685" cy="2473166"/>
          </a:xfrm>
          <a:prstGeom prst="roundRect">
            <a:avLst>
              <a:gd name="adj" fmla="val 343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4A0CDA45-8627-0AE3-D26C-952ED1FF824B}"/>
              </a:ext>
            </a:extLst>
          </p:cNvPr>
          <p:cNvSpPr/>
          <p:nvPr/>
        </p:nvSpPr>
        <p:spPr>
          <a:xfrm>
            <a:off x="5178266" y="3148810"/>
            <a:ext cx="2526387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endParaRPr lang="en-US" sz="195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5D492A53-86B1-3E21-E975-67D69BB5DB61}"/>
              </a:ext>
            </a:extLst>
          </p:cNvPr>
          <p:cNvSpPr/>
          <p:nvPr/>
        </p:nvSpPr>
        <p:spPr>
          <a:xfrm>
            <a:off x="4882753" y="3609618"/>
            <a:ext cx="3344347" cy="1616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77B4123C-6583-86F3-E334-9908E74DFFB4}"/>
              </a:ext>
            </a:extLst>
          </p:cNvPr>
          <p:cNvSpPr/>
          <p:nvPr/>
        </p:nvSpPr>
        <p:spPr>
          <a:xfrm>
            <a:off x="917019" y="6885621"/>
            <a:ext cx="2963605" cy="369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13" name="Shape 1">
            <a:extLst>
              <a:ext uri="{FF2B5EF4-FFF2-40B4-BE49-F238E27FC236}">
                <a16:creationId xmlns:a16="http://schemas.microsoft.com/office/drawing/2014/main" id="{A2B4C0A6-8391-E4FB-5A8B-866432CD2436}"/>
              </a:ext>
            </a:extLst>
          </p:cNvPr>
          <p:cNvSpPr/>
          <p:nvPr/>
        </p:nvSpPr>
        <p:spPr>
          <a:xfrm>
            <a:off x="258037" y="4732533"/>
            <a:ext cx="3763685" cy="2473166"/>
          </a:xfrm>
          <a:prstGeom prst="roundRect">
            <a:avLst>
              <a:gd name="adj" fmla="val 343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7755BB60-0C05-A7BE-0F6A-235D3A03EE00}"/>
              </a:ext>
            </a:extLst>
          </p:cNvPr>
          <p:cNvGraphicFramePr>
            <a:graphicFrameLocks/>
          </p:cNvGraphicFramePr>
          <p:nvPr/>
        </p:nvGraphicFramePr>
        <p:xfrm>
          <a:off x="743935" y="1846971"/>
          <a:ext cx="2314910" cy="2114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4569AE14-AFF9-D165-077B-BD7FB6B77127}"/>
              </a:ext>
            </a:extLst>
          </p:cNvPr>
          <p:cNvGraphicFramePr>
            <a:graphicFrameLocks/>
          </p:cNvGraphicFramePr>
          <p:nvPr/>
        </p:nvGraphicFramePr>
        <p:xfrm>
          <a:off x="5030503" y="1846972"/>
          <a:ext cx="2998021" cy="1871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3B0B308F-730B-D27B-0F34-73D09289FCDC}"/>
              </a:ext>
            </a:extLst>
          </p:cNvPr>
          <p:cNvGraphicFramePr>
            <a:graphicFrameLocks/>
          </p:cNvGraphicFramePr>
          <p:nvPr/>
        </p:nvGraphicFramePr>
        <p:xfrm>
          <a:off x="1064771" y="4781788"/>
          <a:ext cx="2718462" cy="18643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30AD762B-5803-70CE-7414-068F0EB55439}"/>
              </a:ext>
            </a:extLst>
          </p:cNvPr>
          <p:cNvSpPr txBox="1"/>
          <p:nvPr/>
        </p:nvSpPr>
        <p:spPr>
          <a:xfrm>
            <a:off x="1064772" y="3930134"/>
            <a:ext cx="1994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kern="1200" dirty="0">
                <a:solidFill>
                  <a:schemeClr val="bg1"/>
                </a:solidFill>
              </a:rPr>
              <a:t>Fatal Casualties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890196-A534-36DF-0409-3E4337532725}"/>
              </a:ext>
            </a:extLst>
          </p:cNvPr>
          <p:cNvSpPr txBox="1"/>
          <p:nvPr/>
        </p:nvSpPr>
        <p:spPr>
          <a:xfrm>
            <a:off x="5486401" y="3953517"/>
            <a:ext cx="3657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Serious</a:t>
            </a:r>
            <a:r>
              <a:rPr lang="en-IN" sz="1800" b="1" kern="1200" dirty="0">
                <a:solidFill>
                  <a:schemeClr val="bg1"/>
                </a:solidFill>
              </a:rPr>
              <a:t> Casualties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3C3E27-186D-39AD-23CB-56C706709055}"/>
              </a:ext>
            </a:extLst>
          </p:cNvPr>
          <p:cNvSpPr txBox="1"/>
          <p:nvPr/>
        </p:nvSpPr>
        <p:spPr>
          <a:xfrm rot="10800000" flipV="1">
            <a:off x="1731222" y="6885622"/>
            <a:ext cx="2530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Slight</a:t>
            </a:r>
            <a:r>
              <a:rPr lang="en-IN" sz="1800" b="1" kern="1200" dirty="0">
                <a:solidFill>
                  <a:schemeClr val="bg1"/>
                </a:solidFill>
              </a:rPr>
              <a:t> Casualties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29B23C-409B-9ADE-A839-D9F89BB209E5}"/>
              </a:ext>
            </a:extLst>
          </p:cNvPr>
          <p:cNvSpPr txBox="1"/>
          <p:nvPr/>
        </p:nvSpPr>
        <p:spPr>
          <a:xfrm>
            <a:off x="4611178" y="4781788"/>
            <a:ext cx="41425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>
                    <a:lumMod val="65000"/>
                  </a:schemeClr>
                </a:solidFill>
              </a:rPr>
              <a:t>Here I have used </a:t>
            </a:r>
            <a:r>
              <a:rPr lang="en-IN" dirty="0">
                <a:solidFill>
                  <a:schemeClr val="bg1"/>
                </a:solidFill>
              </a:rPr>
              <a:t>DONUT CHART</a:t>
            </a:r>
            <a:r>
              <a:rPr lang="en-IN" dirty="0"/>
              <a:t> 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</a:rPr>
              <a:t>to represent the  individual contribution in a whole data series</a:t>
            </a:r>
          </a:p>
          <a:p>
            <a:endParaRPr lang="en-IN" dirty="0">
              <a:solidFill>
                <a:schemeClr val="bg1">
                  <a:lumMod val="65000"/>
                </a:schemeClr>
              </a:solidFill>
            </a:endParaRPr>
          </a:p>
          <a:p>
            <a:endParaRPr lang="en-IN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IN" dirty="0">
                <a:solidFill>
                  <a:schemeClr val="bg1">
                    <a:lumMod val="65000"/>
                  </a:schemeClr>
                </a:solidFill>
              </a:rPr>
              <a:t>Similar to Pie chart, can show  numeric value  as percent but has hollow centre </a:t>
            </a:r>
          </a:p>
          <a:p>
            <a:r>
              <a:rPr lang="en-IN" dirty="0">
                <a:solidFill>
                  <a:schemeClr val="bg1">
                    <a:lumMod val="65000"/>
                  </a:schemeClr>
                </a:solidFill>
              </a:rPr>
              <a:t>i.e. there is no centre.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D45380-7832-8161-68E6-097212D687C5}"/>
              </a:ext>
            </a:extLst>
          </p:cNvPr>
          <p:cNvSpPr txBox="1"/>
          <p:nvPr/>
        </p:nvSpPr>
        <p:spPr>
          <a:xfrm>
            <a:off x="3668751" y="669073"/>
            <a:ext cx="4359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Percentage of  casualties</a:t>
            </a:r>
          </a:p>
        </p:txBody>
      </p:sp>
    </p:spTree>
    <p:extLst>
      <p:ext uri="{BB962C8B-B14F-4D97-AF65-F5344CB8AC3E}">
        <p14:creationId xmlns:p14="http://schemas.microsoft.com/office/powerpoint/2010/main" val="77911091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">
            <a:extLst>
              <a:ext uri="{FF2B5EF4-FFF2-40B4-BE49-F238E27FC236}">
                <a16:creationId xmlns:a16="http://schemas.microsoft.com/office/drawing/2014/main" id="{E4A4B32B-EA69-F7B2-9E21-6EC6271349DB}"/>
              </a:ext>
            </a:extLst>
          </p:cNvPr>
          <p:cNvSpPr/>
          <p:nvPr/>
        </p:nvSpPr>
        <p:spPr>
          <a:xfrm>
            <a:off x="5996226" y="1349299"/>
            <a:ext cx="6359324" cy="3609618"/>
          </a:xfrm>
          <a:prstGeom prst="roundRect">
            <a:avLst>
              <a:gd name="adj" fmla="val 343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76332" y="256479"/>
            <a:ext cx="2660317" cy="1092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Insights</a:t>
            </a:r>
            <a:endParaRPr lang="en-US" sz="3950" dirty="0"/>
          </a:p>
        </p:txBody>
      </p:sp>
      <p:sp>
        <p:nvSpPr>
          <p:cNvPr id="5" name="Text 2"/>
          <p:cNvSpPr/>
          <p:nvPr/>
        </p:nvSpPr>
        <p:spPr>
          <a:xfrm>
            <a:off x="917019" y="3172658"/>
            <a:ext cx="2526387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17019" y="3609618"/>
            <a:ext cx="3344347" cy="1616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5178266" y="3148810"/>
            <a:ext cx="2526387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4882753" y="3609618"/>
            <a:ext cx="3344347" cy="1616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917019" y="6885621"/>
            <a:ext cx="2963605" cy="369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endParaRPr lang="en-US" sz="1550" dirty="0"/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BAF5FAF7-B293-42B8-9064-88E9ECBBB5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6895837"/>
              </p:ext>
            </p:extLst>
          </p:nvPr>
        </p:nvGraphicFramePr>
        <p:xfrm>
          <a:off x="743935" y="1846971"/>
          <a:ext cx="2314910" cy="2114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E9E99153-609D-4879-896D-1BFC75ACFA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6995277"/>
              </p:ext>
            </p:extLst>
          </p:nvPr>
        </p:nvGraphicFramePr>
        <p:xfrm>
          <a:off x="6380787" y="1605776"/>
          <a:ext cx="4837340" cy="30554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4A255CB9-0F16-0CC5-6077-1DAD15E45395}"/>
              </a:ext>
            </a:extLst>
          </p:cNvPr>
          <p:cNvSpPr txBox="1"/>
          <p:nvPr/>
        </p:nvSpPr>
        <p:spPr>
          <a:xfrm>
            <a:off x="6230334" y="1581011"/>
            <a:ext cx="2423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kern="1200" dirty="0">
                <a:solidFill>
                  <a:schemeClr val="bg1"/>
                </a:solidFill>
              </a:rPr>
              <a:t>Casualties 2021</a:t>
            </a:r>
            <a:r>
              <a:rPr lang="en-IN" sz="1800" kern="1200" baseline="0" dirty="0">
                <a:solidFill>
                  <a:schemeClr val="bg1"/>
                </a:solidFill>
              </a:rPr>
              <a:t> vs 2022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7BCDFC-8692-27AA-E093-299314EF5D61}"/>
              </a:ext>
            </a:extLst>
          </p:cNvPr>
          <p:cNvSpPr txBox="1"/>
          <p:nvPr/>
        </p:nvSpPr>
        <p:spPr>
          <a:xfrm>
            <a:off x="7726955" y="5486400"/>
            <a:ext cx="55764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>
                    <a:lumMod val="65000"/>
                  </a:schemeClr>
                </a:solidFill>
              </a:rPr>
              <a:t>Here I have used </a:t>
            </a:r>
            <a:r>
              <a:rPr lang="en-IN" sz="2400" dirty="0">
                <a:solidFill>
                  <a:schemeClr val="bg1"/>
                </a:solidFill>
              </a:rPr>
              <a:t>Line chart  </a:t>
            </a:r>
            <a:r>
              <a:rPr lang="en-IN" sz="2400" dirty="0">
                <a:solidFill>
                  <a:schemeClr val="bg1">
                    <a:lumMod val="65000"/>
                  </a:schemeClr>
                </a:solidFill>
              </a:rPr>
              <a:t>to know the relationship between two variables or trend.</a:t>
            </a:r>
          </a:p>
          <a:p>
            <a:endParaRPr lang="en-IN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IN" sz="2400" dirty="0">
                <a:solidFill>
                  <a:schemeClr val="bg1">
                    <a:lumMod val="65000"/>
                  </a:schemeClr>
                </a:solidFill>
              </a:rPr>
              <a:t>It is similar to scatter plot, just  connect the points  single  line in a scatter plot.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BFDF90-F135-CE8F-CF5A-B87680C4CB35}"/>
              </a:ext>
            </a:extLst>
          </p:cNvPr>
          <p:cNvSpPr txBox="1"/>
          <p:nvPr/>
        </p:nvSpPr>
        <p:spPr>
          <a:xfrm>
            <a:off x="8329961" y="256479"/>
            <a:ext cx="4973443" cy="1092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4DD5C-7EB5-FDF1-2D6C-2DA228714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92B9E30-FA27-A830-3554-D72FACFDF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183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FB16269F-FC48-8C9E-6198-7A435D132154}"/>
              </a:ext>
            </a:extLst>
          </p:cNvPr>
          <p:cNvSpPr/>
          <p:nvPr/>
        </p:nvSpPr>
        <p:spPr>
          <a:xfrm>
            <a:off x="707350" y="764977"/>
            <a:ext cx="7729299" cy="1894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Insights</a:t>
            </a:r>
            <a:endParaRPr lang="en-US" sz="39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023AF180-F544-9F24-3D6B-9E8BD62DE289}"/>
              </a:ext>
            </a:extLst>
          </p:cNvPr>
          <p:cNvSpPr/>
          <p:nvPr/>
        </p:nvSpPr>
        <p:spPr>
          <a:xfrm>
            <a:off x="917019" y="3172658"/>
            <a:ext cx="2526387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endParaRPr lang="en-US" sz="19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7D6AC527-CAAE-96F8-C4E2-2D0A65D6AF83}"/>
              </a:ext>
            </a:extLst>
          </p:cNvPr>
          <p:cNvSpPr/>
          <p:nvPr/>
        </p:nvSpPr>
        <p:spPr>
          <a:xfrm>
            <a:off x="917019" y="3609618"/>
            <a:ext cx="3344347" cy="1616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17F5D30F-1B3E-C021-DAC7-362AA325322A}"/>
              </a:ext>
            </a:extLst>
          </p:cNvPr>
          <p:cNvSpPr/>
          <p:nvPr/>
        </p:nvSpPr>
        <p:spPr>
          <a:xfrm>
            <a:off x="5178266" y="3148810"/>
            <a:ext cx="2526387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endParaRPr lang="en-US" sz="1950" dirty="0"/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1F5D76B3-EF93-A967-DCEE-9F90E6945A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9233470"/>
              </p:ext>
            </p:extLst>
          </p:nvPr>
        </p:nvGraphicFramePr>
        <p:xfrm>
          <a:off x="743935" y="1846971"/>
          <a:ext cx="2314910" cy="2114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968EE9E-6507-40AD-84B6-0BE535240671}"/>
              </a:ext>
            </a:extLst>
          </p:cNvPr>
          <p:cNvSpPr/>
          <p:nvPr/>
        </p:nvSpPr>
        <p:spPr>
          <a:xfrm>
            <a:off x="664743" y="1929540"/>
            <a:ext cx="5379217" cy="4956081"/>
          </a:xfrm>
          <a:prstGeom prst="roundRect">
            <a:avLst>
              <a:gd name="adj" fmla="val 5333"/>
            </a:avLst>
          </a:prstGeom>
          <a:solidFill>
            <a:srgbClr val="303B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N" sz="1100" kern="1200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AC73EBD0-EAE0-4482-BED7-852B582044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7902712"/>
              </p:ext>
            </p:extLst>
          </p:nvPr>
        </p:nvGraphicFramePr>
        <p:xfrm>
          <a:off x="917019" y="2397512"/>
          <a:ext cx="4926220" cy="42932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849B8553-1A07-AE34-1638-227765E276D1}"/>
              </a:ext>
            </a:extLst>
          </p:cNvPr>
          <p:cNvSpPr txBox="1"/>
          <p:nvPr/>
        </p:nvSpPr>
        <p:spPr>
          <a:xfrm>
            <a:off x="1628079" y="6234179"/>
            <a:ext cx="43882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kern="1200" dirty="0">
                <a:solidFill>
                  <a:schemeClr val="bg1"/>
                </a:solidFill>
              </a:rPr>
              <a:t>Casualties by Speed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EA525A-A71B-7939-E5E5-DFFD5EF38A5E}"/>
              </a:ext>
            </a:extLst>
          </p:cNvPr>
          <p:cNvSpPr txBox="1"/>
          <p:nvPr/>
        </p:nvSpPr>
        <p:spPr>
          <a:xfrm>
            <a:off x="6266069" y="3033132"/>
            <a:ext cx="20638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Here  I have used scatter line plot to know at what speed the casualties took place were high.</a:t>
            </a:r>
          </a:p>
        </p:txBody>
      </p:sp>
    </p:spTree>
    <p:extLst>
      <p:ext uri="{BB962C8B-B14F-4D97-AF65-F5344CB8AC3E}">
        <p14:creationId xmlns:p14="http://schemas.microsoft.com/office/powerpoint/2010/main" val="175754957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1443</TotalTime>
  <Words>677</Words>
  <Application>Microsoft Office PowerPoint</Application>
  <PresentationFormat>Custom</PresentationFormat>
  <Paragraphs>91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Epilogue</vt:lpstr>
      <vt:lpstr>Arial</vt:lpstr>
      <vt:lpstr>Britannic Bold</vt:lpstr>
      <vt:lpstr>Epilogue Bold</vt:lpstr>
      <vt:lpstr>inherit</vt:lpstr>
      <vt:lpstr>Salesforce Sans</vt:lpstr>
      <vt:lpstr>Calibri</vt:lpstr>
      <vt:lpstr>Fraunces Medium</vt:lpstr>
      <vt:lpstr>Untitled Sans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Nandini Mishra</cp:lastModifiedBy>
  <cp:revision>3</cp:revision>
  <dcterms:created xsi:type="dcterms:W3CDTF">2024-11-22T12:19:42Z</dcterms:created>
  <dcterms:modified xsi:type="dcterms:W3CDTF">2024-11-23T12:24:33Z</dcterms:modified>
</cp:coreProperties>
</file>